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4" r:id="rId5"/>
    <p:sldId id="260" r:id="rId6"/>
    <p:sldId id="261" r:id="rId7"/>
    <p:sldId id="322" r:id="rId8"/>
    <p:sldId id="262" r:id="rId9"/>
    <p:sldId id="263" r:id="rId10"/>
    <p:sldId id="284" r:id="rId11"/>
    <p:sldId id="285" r:id="rId12"/>
    <p:sldId id="307" r:id="rId13"/>
    <p:sldId id="286" r:id="rId14"/>
    <p:sldId id="332" r:id="rId15"/>
    <p:sldId id="333" r:id="rId16"/>
    <p:sldId id="287" r:id="rId17"/>
    <p:sldId id="294" r:id="rId18"/>
    <p:sldId id="295" r:id="rId19"/>
    <p:sldId id="308" r:id="rId20"/>
    <p:sldId id="288" r:id="rId21"/>
    <p:sldId id="290" r:id="rId22"/>
    <p:sldId id="299" r:id="rId23"/>
    <p:sldId id="300" r:id="rId24"/>
    <p:sldId id="301" r:id="rId25"/>
    <p:sldId id="296" r:id="rId26"/>
    <p:sldId id="303" r:id="rId27"/>
    <p:sldId id="304" r:id="rId28"/>
    <p:sldId id="291" r:id="rId29"/>
    <p:sldId id="321" r:id="rId30"/>
    <p:sldId id="334" r:id="rId31"/>
    <p:sldId id="319" r:id="rId32"/>
    <p:sldId id="32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562" autoAdjust="0"/>
  </p:normalViewPr>
  <p:slideViewPr>
    <p:cSldViewPr>
      <p:cViewPr varScale="1">
        <p:scale>
          <a:sx n="108" d="100"/>
          <a:sy n="108" d="100"/>
        </p:scale>
        <p:origin x="17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83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2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0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5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2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6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931E0-4D29-4ABF-8514-25BF221ABBCC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959C-2ED0-4E4A-B4A7-340A1FFD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nKjR0SD2Rw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ojan_horse_(computing)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Cybersecurity: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70992"/>
          </a:xfrm>
        </p:spPr>
        <p:txBody>
          <a:bodyPr/>
          <a:lstStyle/>
          <a:p>
            <a:r>
              <a:rPr lang="en-US" dirty="0"/>
              <a:t>Raj Bhatnagar</a:t>
            </a:r>
          </a:p>
          <a:p>
            <a:r>
              <a:rPr lang="en-US" dirty="0"/>
              <a:t>University of Cincinnati</a:t>
            </a:r>
          </a:p>
        </p:txBody>
      </p:sp>
    </p:spTree>
    <p:extLst>
      <p:ext uri="{BB962C8B-B14F-4D97-AF65-F5344CB8AC3E}">
        <p14:creationId xmlns:p14="http://schemas.microsoft.com/office/powerpoint/2010/main" val="179762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4000" dirty="0"/>
              <a:t>Main Types of Cyber Attacks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640960" cy="5472608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Malware:  </a:t>
            </a:r>
            <a:r>
              <a:rPr lang="en-US" sz="2400" dirty="0"/>
              <a:t>Various forms of harmful software</a:t>
            </a:r>
          </a:p>
          <a:p>
            <a:pPr marL="514350" indent="-457200"/>
            <a:r>
              <a:rPr lang="en-US" sz="2800" dirty="0"/>
              <a:t>Phishing: </a:t>
            </a:r>
            <a:r>
              <a:rPr lang="en-US" sz="2400" dirty="0"/>
              <a:t>Prompting user to click on a dangerous link</a:t>
            </a:r>
          </a:p>
          <a:p>
            <a:pPr marL="514350" indent="-457200"/>
            <a:r>
              <a:rPr lang="en-US" sz="2800" dirty="0"/>
              <a:t>SQL Injection Attack: F</a:t>
            </a:r>
            <a:r>
              <a:rPr lang="en-US" sz="2400" dirty="0"/>
              <a:t>orces SQL server to give database info</a:t>
            </a:r>
          </a:p>
          <a:p>
            <a:pPr marL="514350" indent="-457200"/>
            <a:r>
              <a:rPr lang="en-US" sz="2800" dirty="0"/>
              <a:t>Cross-Site Scripting (XSS): </a:t>
            </a:r>
            <a:r>
              <a:rPr lang="en-US" sz="2400" dirty="0"/>
              <a:t>Steal data a web user enters</a:t>
            </a:r>
          </a:p>
          <a:p>
            <a:pPr marL="514350" indent="-457200"/>
            <a:r>
              <a:rPr lang="en-US" sz="2800" dirty="0"/>
              <a:t>Denial of Service: </a:t>
            </a:r>
            <a:r>
              <a:rPr lang="en-US" sz="2400" dirty="0"/>
              <a:t>Flood a website with too much traffic</a:t>
            </a:r>
          </a:p>
          <a:p>
            <a:pPr marL="514350" indent="-457200"/>
            <a:r>
              <a:rPr lang="en-US" sz="2800" dirty="0"/>
              <a:t>Session Hijacking: </a:t>
            </a:r>
            <a:r>
              <a:rPr lang="en-US" sz="2400" dirty="0"/>
              <a:t>Steal session credentials to impersonate</a:t>
            </a:r>
          </a:p>
          <a:p>
            <a:pPr marL="514350" indent="-457200"/>
            <a:r>
              <a:rPr lang="en-US" sz="2800" dirty="0"/>
              <a:t>Man-in-the Middle: </a:t>
            </a:r>
            <a:r>
              <a:rPr lang="en-US" sz="2400" dirty="0"/>
              <a:t>Attacker inserts in the middle to steal entire conversation; and/or modify conversation too!</a:t>
            </a:r>
          </a:p>
          <a:p>
            <a:pPr marL="514350" indent="-457200"/>
            <a:r>
              <a:rPr lang="en-US" sz="2800" dirty="0"/>
              <a:t>Credential Reuse: </a:t>
            </a:r>
            <a:r>
              <a:rPr lang="en-US" sz="2400" dirty="0"/>
              <a:t>Credentials stolen from one website are used to break into other websites</a:t>
            </a:r>
          </a:p>
        </p:txBody>
      </p:sp>
    </p:spTree>
    <p:extLst>
      <p:ext uri="{BB962C8B-B14F-4D97-AF65-F5344CB8AC3E}">
        <p14:creationId xmlns:p14="http://schemas.microsoft.com/office/powerpoint/2010/main" val="115539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2800" dirty="0"/>
              <a:t>Main Types of Cyber Attacks: </a:t>
            </a:r>
            <a:r>
              <a:rPr lang="en-US" sz="4000" dirty="0"/>
              <a:t>Malware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5472608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Malware: </a:t>
            </a:r>
            <a:r>
              <a:rPr lang="en-US" sz="2800" u="sng" dirty="0"/>
              <a:t>Mal</a:t>
            </a:r>
            <a:r>
              <a:rPr lang="en-US" sz="2800" dirty="0"/>
              <a:t>(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icious</a:t>
            </a:r>
            <a:r>
              <a:rPr lang="en-US" sz="2800" dirty="0"/>
              <a:t>) (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</a:t>
            </a:r>
            <a:r>
              <a:rPr lang="en-US" sz="2800" dirty="0"/>
              <a:t>)</a:t>
            </a:r>
            <a:r>
              <a:rPr lang="en-US" sz="2800" u="sng" dirty="0"/>
              <a:t>ware</a:t>
            </a:r>
          </a:p>
          <a:p>
            <a:pPr marL="914400" lvl="1" indent="-457200"/>
            <a:r>
              <a:rPr lang="en-US" sz="2400" dirty="0"/>
              <a:t>Installed without user’s consent</a:t>
            </a:r>
          </a:p>
          <a:p>
            <a:pPr marL="914400" lvl="1" indent="-457200"/>
            <a:r>
              <a:rPr lang="en-US" sz="2400" dirty="0"/>
              <a:t>Able to run without being detected, shut down, or deleted</a:t>
            </a:r>
          </a:p>
          <a:p>
            <a:pPr marL="914400" lvl="1" indent="-457200"/>
            <a:r>
              <a:rPr lang="en-US" sz="2400" dirty="0"/>
              <a:t>1-in-14 downloads from internet contains Malware (A Microsoft Report 2014)</a:t>
            </a:r>
          </a:p>
          <a:p>
            <a:pPr marL="514350" indent="-457200"/>
            <a:r>
              <a:rPr lang="en-US" sz="2800" dirty="0"/>
              <a:t>Intruder program that executes itself in your computer</a:t>
            </a:r>
          </a:p>
          <a:p>
            <a:pPr marL="914400" lvl="1" indent="-457200"/>
            <a:r>
              <a:rPr lang="en-US" sz="2400" dirty="0"/>
              <a:t>Disrupting computing or communications</a:t>
            </a:r>
          </a:p>
          <a:p>
            <a:pPr marL="914400" lvl="1" indent="-457200"/>
            <a:r>
              <a:rPr lang="en-US" sz="2400" dirty="0"/>
              <a:t>Steal sensitive data, access private networks</a:t>
            </a:r>
          </a:p>
          <a:p>
            <a:pPr marL="914400" lvl="1" indent="-457200"/>
            <a:r>
              <a:rPr lang="en-US" sz="2400" dirty="0"/>
              <a:t>Identity theft, cyberwarfare, espionage</a:t>
            </a:r>
          </a:p>
          <a:p>
            <a:pPr marL="914400" lvl="1" indent="-457200"/>
            <a:r>
              <a:rPr lang="en-US" sz="2400" dirty="0"/>
              <a:t>Service disruption by targeting specific companies</a:t>
            </a:r>
          </a:p>
        </p:txBody>
      </p:sp>
    </p:spTree>
    <p:extLst>
      <p:ext uri="{BB962C8B-B14F-4D97-AF65-F5344CB8AC3E}">
        <p14:creationId xmlns:p14="http://schemas.microsoft.com/office/powerpoint/2010/main" val="15274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08" y="332656"/>
            <a:ext cx="8928992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Malware Scan: this computer: Three months after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107646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640960" cy="706090"/>
          </a:xfrm>
        </p:spPr>
        <p:txBody>
          <a:bodyPr>
            <a:normAutofit/>
          </a:bodyPr>
          <a:lstStyle/>
          <a:p>
            <a:r>
              <a:rPr lang="en-US" sz="4000" dirty="0"/>
              <a:t>Types of Malware: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544616"/>
          </a:xfrm>
        </p:spPr>
        <p:txBody>
          <a:bodyPr>
            <a:normAutofit/>
          </a:bodyPr>
          <a:lstStyle/>
          <a:p>
            <a:pPr marL="400050"/>
            <a:r>
              <a:rPr lang="en-US" sz="2400" dirty="0"/>
              <a:t>Spreads via downloading or running an infected program</a:t>
            </a:r>
          </a:p>
          <a:p>
            <a:pPr marL="400050"/>
            <a:r>
              <a:rPr lang="en-US" sz="2400" dirty="0"/>
              <a:t>Typically travels attached with program files and documents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39"/>
            <a:ext cx="5820566" cy="451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96" y="6505599"/>
            <a:ext cx="760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https://www.ipa.go.jp/security/english/virus/press/201009/E_PR201009.html </a:t>
            </a:r>
          </a:p>
        </p:txBody>
      </p:sp>
    </p:spTree>
    <p:extLst>
      <p:ext uri="{BB962C8B-B14F-4D97-AF65-F5344CB8AC3E}">
        <p14:creationId xmlns:p14="http://schemas.microsoft.com/office/powerpoint/2010/main" val="368188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40960" cy="706090"/>
          </a:xfrm>
        </p:spPr>
        <p:txBody>
          <a:bodyPr>
            <a:normAutofit/>
          </a:bodyPr>
          <a:lstStyle/>
          <a:p>
            <a:r>
              <a:rPr lang="en-US" sz="4000" dirty="0"/>
              <a:t>Malware: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544616"/>
          </a:xfrm>
        </p:spPr>
        <p:txBody>
          <a:bodyPr>
            <a:normAutofit/>
          </a:bodyPr>
          <a:lstStyle/>
          <a:p>
            <a:pPr marL="400050"/>
            <a:r>
              <a:rPr lang="en-US" sz="2400" dirty="0"/>
              <a:t>Recent Ransomware </a:t>
            </a:r>
            <a:r>
              <a:rPr lang="en-US" sz="2400" dirty="0" err="1"/>
              <a:t>attacks:power</a:t>
            </a:r>
            <a:r>
              <a:rPr lang="en-US" sz="2400" dirty="0"/>
              <a:t> grids and petroleum companies</a:t>
            </a:r>
          </a:p>
          <a:p>
            <a:pPr marL="400050"/>
            <a:r>
              <a:rPr lang="en-US" sz="2400" dirty="0"/>
              <a:t>An Older Ransomware attack (June 27</a:t>
            </a:r>
            <a:r>
              <a:rPr lang="en-US" sz="2400" baseline="30000" dirty="0"/>
              <a:t>th</a:t>
            </a:r>
            <a:r>
              <a:rPr lang="en-US" sz="2400" dirty="0"/>
              <a:t>, 2017)</a:t>
            </a:r>
          </a:p>
          <a:p>
            <a:pPr marL="800100" lvl="1"/>
            <a:r>
              <a:rPr lang="en-US" sz="2000" dirty="0"/>
              <a:t>Was an attack to damage and destroy computers</a:t>
            </a:r>
          </a:p>
          <a:p>
            <a:pPr marL="800100" lvl="1"/>
            <a:r>
              <a:rPr lang="en-US" sz="2000" dirty="0"/>
              <a:t>Was not actually a Ransomware attack</a:t>
            </a:r>
          </a:p>
          <a:p>
            <a:pPr marL="400050"/>
            <a:r>
              <a:rPr lang="en-US" sz="2400" dirty="0"/>
              <a:t>Typical Ransomware</a:t>
            </a:r>
          </a:p>
          <a:p>
            <a:pPr marL="800100" lvl="1"/>
            <a:r>
              <a:rPr lang="en-US" sz="2000" dirty="0"/>
              <a:t>Encrypts all files on your disk</a:t>
            </a:r>
          </a:p>
          <a:p>
            <a:pPr marL="800100" lvl="1"/>
            <a:r>
              <a:rPr lang="en-US" sz="2000" dirty="0"/>
              <a:t>Demands ransom, and if paid, decrypts your file</a:t>
            </a:r>
          </a:p>
          <a:p>
            <a:pPr marL="400050"/>
            <a:r>
              <a:rPr lang="en-US" sz="2400" dirty="0" err="1"/>
              <a:t>Petya</a:t>
            </a:r>
            <a:r>
              <a:rPr lang="en-US" sz="2400" dirty="0"/>
              <a:t> Ransomware attack (2016)</a:t>
            </a:r>
          </a:p>
          <a:p>
            <a:pPr marL="800100" lvl="1"/>
            <a:r>
              <a:rPr lang="en-US" sz="2000" dirty="0"/>
              <a:t>Spreads by malicious emails, e.g. an application for a job with CV attached</a:t>
            </a:r>
          </a:p>
          <a:p>
            <a:pPr marL="800100" lvl="1"/>
            <a:r>
              <a:rPr lang="en-US" sz="2000" dirty="0"/>
              <a:t>The CV is actually an executable, a self extracting archive</a:t>
            </a:r>
          </a:p>
          <a:p>
            <a:pPr marL="800100" lvl="1"/>
            <a:r>
              <a:rPr lang="en-US" sz="2000" dirty="0"/>
              <a:t>After deploying the application the system crashes, restarts and displays: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23668"/>
            <a:ext cx="2520280" cy="14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5327618"/>
            <a:ext cx="2520281" cy="140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92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40960" cy="706090"/>
          </a:xfrm>
        </p:spPr>
        <p:txBody>
          <a:bodyPr>
            <a:normAutofit/>
          </a:bodyPr>
          <a:lstStyle/>
          <a:p>
            <a:r>
              <a:rPr lang="en-US" sz="4000" dirty="0"/>
              <a:t>Malware: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544616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The </a:t>
            </a:r>
            <a:r>
              <a:rPr lang="en-US" sz="2800" dirty="0" err="1"/>
              <a:t>Petya</a:t>
            </a:r>
            <a:r>
              <a:rPr lang="en-US" sz="2800" dirty="0"/>
              <a:t> Attack (2016), Contd.</a:t>
            </a:r>
          </a:p>
          <a:p>
            <a:pPr marL="914400" lvl="1" indent="-457200"/>
            <a:r>
              <a:rPr lang="en-US" sz="2400" dirty="0"/>
              <a:t>It overwrites the beginning sectors of the disk but encrypts and saves the original contents.</a:t>
            </a:r>
          </a:p>
          <a:p>
            <a:pPr marL="914400" lvl="1" indent="-457200"/>
            <a:r>
              <a:rPr lang="en-US" sz="2400" dirty="0"/>
              <a:t>It demands ransom by taking users to their website.</a:t>
            </a:r>
          </a:p>
          <a:p>
            <a:pPr marL="914400" lvl="1" indent="-457200"/>
            <a:r>
              <a:rPr lang="en-US" sz="2400" dirty="0"/>
              <a:t>A key is given to user after the payment</a:t>
            </a:r>
          </a:p>
          <a:p>
            <a:pPr marL="914400" lvl="1" indent="-457200"/>
            <a:r>
              <a:rPr lang="en-US" sz="2400" dirty="0"/>
              <a:t>Using the key, the virus decrypts the encrypted files and restores the beginning sectors</a:t>
            </a:r>
          </a:p>
          <a:p>
            <a:pPr marL="514350" indent="-457200"/>
            <a:r>
              <a:rPr lang="en-US" sz="2800" dirty="0"/>
              <a:t>The June 27</a:t>
            </a:r>
            <a:r>
              <a:rPr lang="en-US" sz="2800" baseline="30000" dirty="0"/>
              <a:t>th, </a:t>
            </a:r>
            <a:r>
              <a:rPr lang="en-US" sz="2800" dirty="0"/>
              <a:t> 2017 attack</a:t>
            </a:r>
          </a:p>
          <a:p>
            <a:pPr marL="914400" lvl="1" indent="-457200"/>
            <a:r>
              <a:rPr lang="en-US" sz="2400" dirty="0"/>
              <a:t>Even though it demanded ransom (only ~$10,000 was paid) it did not have the capability to decrypt the files it encrypted</a:t>
            </a:r>
          </a:p>
          <a:p>
            <a:pPr marL="914400" lvl="1" indent="-457200"/>
            <a:r>
              <a:rPr lang="en-US" sz="2400" dirty="0"/>
              <a:t>So, it appears it was intended only to cause damage and destruction</a:t>
            </a:r>
          </a:p>
        </p:txBody>
      </p:sp>
    </p:spTree>
    <p:extLst>
      <p:ext uri="{BB962C8B-B14F-4D97-AF65-F5344CB8AC3E}">
        <p14:creationId xmlns:p14="http://schemas.microsoft.com/office/powerpoint/2010/main" val="222813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Types of Malware: Worm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936104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2400" dirty="0"/>
              <a:t>Spreads itself by replicating across computers or networks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8" y="1700808"/>
            <a:ext cx="761900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6169808"/>
            <a:ext cx="535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http://pamdemo.wikispaces.com/Sasser+Worm</a:t>
            </a:r>
          </a:p>
        </p:txBody>
      </p:sp>
    </p:spTree>
    <p:extLst>
      <p:ext uri="{BB962C8B-B14F-4D97-AF65-F5344CB8AC3E}">
        <p14:creationId xmlns:p14="http://schemas.microsoft.com/office/powerpoint/2010/main" val="394377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An Example Worm: </a:t>
            </a:r>
            <a:r>
              <a:rPr lang="en-US" sz="4000" dirty="0" err="1"/>
              <a:t>SirCam</a:t>
            </a:r>
            <a:r>
              <a:rPr lang="en-US" sz="4000" dirty="0"/>
              <a:t> (~2001)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4968552"/>
          </a:xfrm>
        </p:spPr>
        <p:txBody>
          <a:bodyPr>
            <a:normAutofit lnSpcReduction="10000"/>
          </a:bodyPr>
          <a:lstStyle/>
          <a:p>
            <a:pPr marL="400050"/>
            <a:r>
              <a:rPr lang="en-US" sz="2400" dirty="0"/>
              <a:t>Propagates via email from infected computers</a:t>
            </a:r>
          </a:p>
          <a:p>
            <a:pPr marL="400050"/>
            <a:r>
              <a:rPr lang="en-US" sz="2400" dirty="0"/>
              <a:t>It affected Windows 95, Windows 98, and Windows ME</a:t>
            </a:r>
          </a:p>
          <a:p>
            <a:pPr marL="400050"/>
            <a:r>
              <a:rPr lang="en-US" sz="2400" dirty="0"/>
              <a:t>Starts with one of a few standard lines:</a:t>
            </a:r>
          </a:p>
          <a:p>
            <a:pPr lvl="1"/>
            <a:r>
              <a:rPr lang="en-US" sz="2000" dirty="0"/>
              <a:t>I send you this file in order to have your advice</a:t>
            </a:r>
          </a:p>
          <a:p>
            <a:pPr lvl="1"/>
            <a:r>
              <a:rPr lang="en-US" sz="2000" dirty="0"/>
              <a:t>I hope you like the file that I sent to you</a:t>
            </a:r>
          </a:p>
          <a:p>
            <a:pPr lvl="1"/>
            <a:r>
              <a:rPr lang="en-US" sz="2000" dirty="0"/>
              <a:t>I hope you can help me with this file that I send, etc.</a:t>
            </a:r>
          </a:p>
          <a:p>
            <a:r>
              <a:rPr lang="en-US" sz="2400" dirty="0"/>
              <a:t>Mechanism for spreading:</a:t>
            </a:r>
          </a:p>
          <a:p>
            <a:pPr lvl="1"/>
            <a:r>
              <a:rPr lang="en-US" sz="2000" dirty="0"/>
              <a:t>Choose document files (.doc or .</a:t>
            </a:r>
            <a:r>
              <a:rPr lang="en-US" sz="2000" dirty="0" err="1"/>
              <a:t>xls</a:t>
            </a:r>
            <a:r>
              <a:rPr lang="en-US" sz="2000" dirty="0"/>
              <a:t>) at random</a:t>
            </a:r>
          </a:p>
          <a:p>
            <a:pPr lvl="1"/>
            <a:r>
              <a:rPr lang="en-US" sz="2000" dirty="0"/>
              <a:t>Infect with the same code</a:t>
            </a:r>
          </a:p>
          <a:p>
            <a:pPr lvl="1"/>
            <a:r>
              <a:rPr lang="en-US" sz="2000" dirty="0"/>
              <a:t>Email it out to addresses in the host’s address book</a:t>
            </a:r>
          </a:p>
          <a:p>
            <a:pPr lvl="1"/>
            <a:r>
              <a:rPr lang="en-US" sz="2000" dirty="0"/>
              <a:t>Opening the infected attachment resulted in the target computer getting infected </a:t>
            </a:r>
          </a:p>
          <a:p>
            <a:r>
              <a:rPr lang="en-US" sz="2400" dirty="0"/>
              <a:t>Private files are shared with people and slows the system down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486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An Example Worm: </a:t>
            </a:r>
            <a:r>
              <a:rPr lang="en-US" sz="4000" dirty="0" err="1"/>
              <a:t>StuxNet</a:t>
            </a:r>
            <a:r>
              <a:rPr lang="en-US" sz="4000" dirty="0"/>
              <a:t> (~2010)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4968552"/>
          </a:xfrm>
        </p:spPr>
        <p:txBody>
          <a:bodyPr>
            <a:normAutofit/>
          </a:bodyPr>
          <a:lstStyle/>
          <a:p>
            <a:pPr marL="457200"/>
            <a:r>
              <a:rPr lang="en-US" sz="2400" dirty="0"/>
              <a:t>The worm is a “delivery vehicle” that carries a “payload” code that causes the damage</a:t>
            </a:r>
          </a:p>
          <a:p>
            <a:pPr marL="457200"/>
            <a:r>
              <a:rPr lang="en-US" sz="2400" dirty="0"/>
              <a:t>It infects a computer and hides itself</a:t>
            </a:r>
          </a:p>
          <a:p>
            <a:pPr marL="457200"/>
            <a:r>
              <a:rPr lang="en-US" sz="2400" dirty="0"/>
              <a:t>It exploits zero-day vulnerabilities</a:t>
            </a:r>
          </a:p>
          <a:p>
            <a:pPr marL="457200"/>
            <a:r>
              <a:rPr lang="en-US" sz="2400" dirty="0"/>
              <a:t>It checks if computer is connected to SIEMENS equipment (PLC)</a:t>
            </a:r>
          </a:p>
          <a:p>
            <a:pPr marL="857250" lvl="1"/>
            <a:r>
              <a:rPr lang="en-US" sz="2000" dirty="0"/>
              <a:t>If NO, it does nothing</a:t>
            </a:r>
          </a:p>
          <a:p>
            <a:pPr marL="857250" lvl="1"/>
            <a:r>
              <a:rPr lang="en-US" sz="2000" dirty="0"/>
              <a:t>If YES, It delivers the payload code to the PLC and executes it</a:t>
            </a:r>
          </a:p>
          <a:p>
            <a:pPr marL="457200"/>
            <a:r>
              <a:rPr lang="en-US" sz="2400" dirty="0"/>
              <a:t>It also reports incorrect information about the status of the target machines to the monitoring subsystem</a:t>
            </a:r>
          </a:p>
          <a:p>
            <a:pPr marL="457200"/>
            <a:r>
              <a:rPr lang="en-US" sz="2400" dirty="0"/>
              <a:t>Resulted in damage to ~1000 centrifuges at </a:t>
            </a:r>
            <a:r>
              <a:rPr lang="en-US" sz="2400" dirty="0" err="1"/>
              <a:t>Natanz</a:t>
            </a:r>
            <a:r>
              <a:rPr lang="en-US" sz="2400" dirty="0"/>
              <a:t> nuclear plant in Iran</a:t>
            </a:r>
          </a:p>
          <a:p>
            <a:pPr marL="457200"/>
            <a:r>
              <a:rPr lang="en-US" sz="2400" dirty="0">
                <a:hlinkClick r:id="rId2"/>
              </a:rPr>
              <a:t>Video on </a:t>
            </a:r>
            <a:r>
              <a:rPr lang="en-US" sz="2400" dirty="0" err="1">
                <a:hlinkClick r:id="rId2"/>
              </a:rPr>
              <a:t>Stuxnet</a:t>
            </a:r>
            <a:r>
              <a:rPr lang="en-US" sz="2400" dirty="0">
                <a:hlinkClick r:id="rId2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272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upload.wikimedia.org/wikipedia/commons/thumb/9/9b/Step7_communicating_with_plc.svg/535px-Step7_communicating_with_plc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5832648" cy="310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1/16/Stuxnet_modifying_plc.svg/535px-Stuxnet_modifying_pl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976"/>
            <a:ext cx="5498865" cy="292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6433591"/>
            <a:ext cx="4003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Image Source: https://en.wikipedia.org/wiki/Stuxnet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2420888"/>
            <a:ext cx="574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Communication between  Step7 and a Siemens PLC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5445224"/>
            <a:ext cx="426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Stuxnet</a:t>
            </a:r>
            <a:r>
              <a:rPr lang="en-US" dirty="0"/>
              <a:t> hijacks Communication between  </a:t>
            </a:r>
          </a:p>
          <a:p>
            <a:r>
              <a:rPr lang="en-US" dirty="0"/>
              <a:t>Step7 and a Siemens PLC</a:t>
            </a:r>
          </a:p>
        </p:txBody>
      </p:sp>
    </p:spTree>
    <p:extLst>
      <p:ext uri="{BB962C8B-B14F-4D97-AF65-F5344CB8AC3E}">
        <p14:creationId xmlns:p14="http://schemas.microsoft.com/office/powerpoint/2010/main" val="168556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Digital Data is Valuable: It is Everywhere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69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businesses are becoming very digital</a:t>
            </a:r>
          </a:p>
          <a:p>
            <a:pPr lvl="1"/>
            <a:r>
              <a:rPr lang="en-US" dirty="0"/>
              <a:t>Lot of IP in manufacturing processes</a:t>
            </a:r>
          </a:p>
          <a:p>
            <a:pPr lvl="1"/>
            <a:r>
              <a:rPr lang="en-US" dirty="0"/>
              <a:t>Operational and Supply Chain Data</a:t>
            </a:r>
          </a:p>
          <a:p>
            <a:pPr lvl="1"/>
            <a:r>
              <a:rPr lang="en-US" dirty="0"/>
              <a:t>Control Systems on production floors</a:t>
            </a:r>
          </a:p>
          <a:p>
            <a:pPr marL="457200" lvl="1" indent="0">
              <a:buNone/>
            </a:pPr>
            <a:endParaRPr lang="en-US" sz="1300" dirty="0"/>
          </a:p>
          <a:p>
            <a:r>
              <a:rPr lang="en-US" dirty="0"/>
              <a:t>Where there is value, there are some people willing to steal it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dirty="0"/>
              <a:t>All industries have faced cyberattacks </a:t>
            </a:r>
          </a:p>
          <a:p>
            <a:pPr lvl="1"/>
            <a:r>
              <a:rPr lang="en-US" dirty="0"/>
              <a:t>Financial Services, Banking, Credit Cards</a:t>
            </a:r>
          </a:p>
          <a:p>
            <a:pPr lvl="1"/>
            <a:r>
              <a:rPr lang="en-US" dirty="0"/>
              <a:t>Health Services, Patient Records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34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3600" dirty="0" err="1"/>
              <a:t>Stuxnet</a:t>
            </a:r>
            <a:r>
              <a:rPr lang="en-US" sz="3600" dirty="0"/>
              <a:t>: A Worm: How did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3024336"/>
          </a:xfrm>
        </p:spPr>
        <p:txBody>
          <a:bodyPr>
            <a:normAutofit/>
          </a:bodyPr>
          <a:lstStyle/>
          <a:p>
            <a:pPr marL="5715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169808"/>
            <a:ext cx="186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83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Types of Malware: Trojans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5040560"/>
          </a:xfrm>
        </p:spPr>
        <p:txBody>
          <a:bodyPr>
            <a:normAutofit/>
          </a:bodyPr>
          <a:lstStyle/>
          <a:p>
            <a:pPr marL="400050"/>
            <a:r>
              <a:rPr lang="en-US" sz="2400" dirty="0"/>
              <a:t>Spread by appearing safe and hiding their true intent </a:t>
            </a:r>
          </a:p>
          <a:p>
            <a:pPr marL="400050"/>
            <a:r>
              <a:rPr lang="en-US" sz="2400" dirty="0"/>
              <a:t>They do not replicate themselves</a:t>
            </a:r>
          </a:p>
          <a:p>
            <a:pPr marL="400050"/>
            <a:r>
              <a:rPr lang="en-US" sz="2400" dirty="0"/>
              <a:t>May get installed with elevated privileges</a:t>
            </a:r>
          </a:p>
          <a:p>
            <a:pPr marL="400050"/>
            <a:r>
              <a:rPr lang="en-US" sz="2400" dirty="0"/>
              <a:t>Perform damaging actions within the system</a:t>
            </a:r>
          </a:p>
          <a:p>
            <a:pPr marL="400050"/>
            <a:r>
              <a:rPr lang="en-US" sz="2400" dirty="0"/>
              <a:t>Modify or delete files</a:t>
            </a:r>
          </a:p>
          <a:p>
            <a:pPr marL="400050"/>
            <a:r>
              <a:rPr lang="en-US" sz="2400" dirty="0"/>
              <a:t>Spy on user activities for Id-theft, key-logging, viewing webcam</a:t>
            </a:r>
          </a:p>
          <a:p>
            <a:pPr marL="400050"/>
            <a:r>
              <a:rPr lang="en-US" sz="2400" dirty="0"/>
              <a:t>Use machine as part of a botnet</a:t>
            </a:r>
          </a:p>
          <a:p>
            <a:pPr marL="400050"/>
            <a:r>
              <a:rPr lang="en-US" sz="2400" dirty="0"/>
              <a:t>Use computer for mining cryptocurrencies</a:t>
            </a:r>
          </a:p>
          <a:p>
            <a:pPr marL="400050"/>
            <a:r>
              <a:rPr lang="en-US" sz="2400" dirty="0"/>
              <a:t>Use computer as proxy for illegal activities</a:t>
            </a:r>
          </a:p>
          <a:p>
            <a:pPr marL="400050"/>
            <a:r>
              <a:rPr lang="en-US" sz="2400" dirty="0"/>
              <a:t>Use computer for Money theft /Ransom (</a:t>
            </a:r>
            <a:r>
              <a:rPr lang="en-US" sz="2400" dirty="0" err="1"/>
              <a:t>Cryptolocker</a:t>
            </a:r>
            <a:r>
              <a:rPr lang="en-US" sz="2400" dirty="0"/>
              <a:t>)</a:t>
            </a:r>
          </a:p>
          <a:p>
            <a:pPr marL="400050"/>
            <a:r>
              <a:rPr lang="en-US" sz="2400" dirty="0">
                <a:hlinkClick r:id="rId2"/>
              </a:rPr>
              <a:t>A List of some identified Trojans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12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A Typical Banking Trojan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040560"/>
          </a:xfrm>
        </p:spPr>
        <p:txBody>
          <a:bodyPr>
            <a:noAutofit/>
          </a:bodyPr>
          <a:lstStyle/>
          <a:p>
            <a:pPr marL="400050"/>
            <a:r>
              <a:rPr lang="en-US" sz="2800" dirty="0"/>
              <a:t>Victim infected by malicious email or a visit to a website</a:t>
            </a:r>
          </a:p>
          <a:p>
            <a:pPr marL="400050"/>
            <a:r>
              <a:rPr lang="en-US" sz="2800" dirty="0"/>
              <a:t>Trojan waits for user to login to a banking website</a:t>
            </a:r>
          </a:p>
          <a:p>
            <a:pPr marL="400050"/>
            <a:r>
              <a:rPr lang="en-US" sz="2800" dirty="0"/>
              <a:t>Uses keylogging or pop-up windows to steal credentials</a:t>
            </a:r>
          </a:p>
          <a:p>
            <a:pPr marL="400050"/>
            <a:r>
              <a:rPr lang="en-US" sz="2800" dirty="0"/>
              <a:t>Redirects victim to a fake website that mimics the bank’s site</a:t>
            </a:r>
          </a:p>
          <a:p>
            <a:pPr marL="400050"/>
            <a:r>
              <a:rPr lang="en-US" sz="2800" dirty="0"/>
              <a:t>Victim logs into fake site, the </a:t>
            </a:r>
            <a:r>
              <a:rPr lang="en-US" sz="2800" dirty="0" err="1"/>
              <a:t>trojan</a:t>
            </a:r>
            <a:r>
              <a:rPr lang="en-US" sz="2800" dirty="0"/>
              <a:t> logs into the real site</a:t>
            </a:r>
          </a:p>
          <a:p>
            <a:pPr marL="400050"/>
            <a:r>
              <a:rPr lang="en-US" sz="2800" dirty="0"/>
              <a:t>Any two factor code sent to the user is captured by the </a:t>
            </a:r>
            <a:r>
              <a:rPr lang="en-US" sz="2800" dirty="0" err="1"/>
              <a:t>trojan</a:t>
            </a:r>
            <a:endParaRPr lang="en-US" sz="2800" dirty="0"/>
          </a:p>
          <a:p>
            <a:pPr marL="400050"/>
            <a:r>
              <a:rPr lang="en-US" sz="2800" dirty="0"/>
              <a:t>With all credentials in hand, </a:t>
            </a:r>
            <a:r>
              <a:rPr lang="en-US" sz="2800" dirty="0" err="1"/>
              <a:t>trojan</a:t>
            </a:r>
            <a:r>
              <a:rPr lang="en-US" sz="2800" dirty="0"/>
              <a:t> operates the victim’s bank account</a:t>
            </a:r>
          </a:p>
        </p:txBody>
      </p:sp>
    </p:spTree>
    <p:extLst>
      <p:ext uri="{BB962C8B-B14F-4D97-AF65-F5344CB8AC3E}">
        <p14:creationId xmlns:p14="http://schemas.microsoft.com/office/powerpoint/2010/main" val="72350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064896" cy="5579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6093296"/>
            <a:ext cx="538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https://www-03.ibm.com/press/us/en/pressrelease/51982.wss</a:t>
            </a:r>
          </a:p>
        </p:txBody>
      </p:sp>
    </p:spTree>
    <p:extLst>
      <p:ext uri="{BB962C8B-B14F-4D97-AF65-F5344CB8AC3E}">
        <p14:creationId xmlns:p14="http://schemas.microsoft.com/office/powerpoint/2010/main" val="1711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" y="1124744"/>
            <a:ext cx="9119202" cy="462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9672" y="416858"/>
            <a:ext cx="5485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“Zeus” Trojan 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6165304"/>
            <a:ext cx="750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http://www.zdnet.com/article/zeus-returns-fbi-warns-of-gameover-id-theft-malware/</a:t>
            </a:r>
          </a:p>
        </p:txBody>
      </p:sp>
    </p:spTree>
    <p:extLst>
      <p:ext uri="{BB962C8B-B14F-4D97-AF65-F5344CB8AC3E}">
        <p14:creationId xmlns:p14="http://schemas.microsoft.com/office/powerpoint/2010/main" val="169718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84976" cy="864096"/>
          </a:xfrm>
        </p:spPr>
        <p:txBody>
          <a:bodyPr>
            <a:noAutofit/>
          </a:bodyPr>
          <a:lstStyle/>
          <a:p>
            <a:r>
              <a:rPr lang="en-US" sz="3600" u="sng" dirty="0"/>
              <a:t>Dragonfly</a:t>
            </a:r>
            <a:r>
              <a:rPr lang="en-US" sz="3600" dirty="0"/>
              <a:t>: A Trojan Attack for Industrial Espionage</a:t>
            </a:r>
            <a:r>
              <a:rPr lang="en-US" sz="3600" baseline="30000" dirty="0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5328592"/>
          </a:xfrm>
        </p:spPr>
        <p:txBody>
          <a:bodyPr>
            <a:normAutofit/>
          </a:bodyPr>
          <a:lstStyle/>
          <a:p>
            <a:pPr marL="400050"/>
            <a:r>
              <a:rPr lang="en-US" sz="2400" dirty="0"/>
              <a:t>Dragonfly is a Remote Access Trojan (RAT) Horse</a:t>
            </a:r>
          </a:p>
          <a:p>
            <a:pPr marL="400050"/>
            <a:r>
              <a:rPr lang="en-US" sz="2400" dirty="0"/>
              <a:t>Only did espionage, caused no physical damage to plants</a:t>
            </a:r>
          </a:p>
          <a:p>
            <a:pPr marL="400050"/>
            <a:r>
              <a:rPr lang="en-US" sz="2400" dirty="0"/>
              <a:t>Infected systems during 2010-2014, discovered in 2013</a:t>
            </a:r>
          </a:p>
          <a:p>
            <a:pPr marL="400050"/>
            <a:r>
              <a:rPr lang="en-US" sz="2400" dirty="0"/>
              <a:t>Targeted ICS components </a:t>
            </a:r>
          </a:p>
          <a:p>
            <a:pPr marL="800100" lvl="1"/>
            <a:r>
              <a:rPr lang="en-US" sz="2000" dirty="0"/>
              <a:t>Manufacturing, Energy, and Pharma</a:t>
            </a:r>
          </a:p>
          <a:p>
            <a:pPr marL="800100" lvl="1"/>
            <a:r>
              <a:rPr lang="en-US" sz="2000" dirty="0"/>
              <a:t>across US and Europe</a:t>
            </a:r>
          </a:p>
          <a:p>
            <a:pPr marL="400050"/>
            <a:r>
              <a:rPr lang="en-US" sz="2400" dirty="0"/>
              <a:t>Initial targets: aviation and defense industries (US and Canada)</a:t>
            </a:r>
          </a:p>
          <a:p>
            <a:pPr marL="400050"/>
            <a:r>
              <a:rPr lang="en-US" sz="2400" dirty="0"/>
              <a:t>Spear-Phishing attacks against high level individuals</a:t>
            </a:r>
          </a:p>
          <a:p>
            <a:pPr marL="800100" lvl="1"/>
            <a:r>
              <a:rPr lang="en-US" sz="2000" dirty="0"/>
              <a:t>Used  </a:t>
            </a:r>
            <a:r>
              <a:rPr lang="en-US" sz="2000" i="1" dirty="0"/>
              <a:t>Watering-Hole</a:t>
            </a:r>
            <a:r>
              <a:rPr lang="en-US" sz="2000" dirty="0"/>
              <a:t>  attack strategy  against these individuals</a:t>
            </a:r>
          </a:p>
          <a:p>
            <a:pPr marL="400050"/>
            <a:r>
              <a:rPr lang="en-US" sz="2400" dirty="0"/>
              <a:t>Infected ICS vendors’ websites</a:t>
            </a:r>
          </a:p>
          <a:p>
            <a:pPr marL="400050"/>
            <a:r>
              <a:rPr lang="en-US" sz="2400" dirty="0"/>
              <a:t>Inserted Malware in software updates downloaded by PLCs</a:t>
            </a:r>
          </a:p>
        </p:txBody>
      </p:sp>
    </p:spTree>
    <p:extLst>
      <p:ext uri="{BB962C8B-B14F-4D97-AF65-F5344CB8AC3E}">
        <p14:creationId xmlns:p14="http://schemas.microsoft.com/office/powerpoint/2010/main" val="332891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84976" cy="864096"/>
          </a:xfrm>
        </p:spPr>
        <p:txBody>
          <a:bodyPr>
            <a:noAutofit/>
          </a:bodyPr>
          <a:lstStyle/>
          <a:p>
            <a:r>
              <a:rPr lang="en-US" sz="3600" u="sng" dirty="0"/>
              <a:t>Dragonfly</a:t>
            </a:r>
            <a:r>
              <a:rPr lang="en-US" sz="3600" dirty="0"/>
              <a:t>: A Trojan Attack for Industrial Espionage</a:t>
            </a:r>
            <a:r>
              <a:rPr lang="en-US" sz="3600" baseline="30000" dirty="0"/>
              <a:t>4 </a:t>
            </a:r>
            <a:r>
              <a:rPr lang="en-US" sz="3600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5184576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2800" dirty="0"/>
              <a:t>Three-Phase Campaign:</a:t>
            </a:r>
          </a:p>
          <a:p>
            <a:pPr marL="57150" indent="0">
              <a:buNone/>
            </a:pPr>
            <a:endParaRPr lang="en-US" sz="2800" dirty="0"/>
          </a:p>
          <a:p>
            <a:pPr marL="400050"/>
            <a:r>
              <a:rPr lang="en-US" sz="2400" dirty="0"/>
              <a:t>Phase-1: Infect users’ computers – gain access to all their files</a:t>
            </a:r>
          </a:p>
          <a:p>
            <a:pPr marL="800100" lvl="1"/>
            <a:r>
              <a:rPr lang="en-US" sz="2400" dirty="0"/>
              <a:t>RAT Malware: Provides remote access to infected computers</a:t>
            </a:r>
          </a:p>
          <a:p>
            <a:pPr marL="514350" lvl="1" indent="0">
              <a:buNone/>
            </a:pPr>
            <a:endParaRPr lang="en-US" sz="1200" dirty="0"/>
          </a:p>
          <a:p>
            <a:pPr marL="400050"/>
            <a:r>
              <a:rPr lang="en-US" sz="2400" dirty="0"/>
              <a:t>Phase-2: Industry experts redirected from legit websites to Dragonfly servers </a:t>
            </a:r>
          </a:p>
          <a:p>
            <a:pPr marL="800100" lvl="1"/>
            <a:r>
              <a:rPr lang="en-US" sz="2400" dirty="0"/>
              <a:t>These sites contained infected versions of software that experts needed</a:t>
            </a:r>
          </a:p>
          <a:p>
            <a:pPr marL="514350" lvl="1" indent="0">
              <a:buNone/>
            </a:pPr>
            <a:endParaRPr lang="en-US" sz="1200" dirty="0"/>
          </a:p>
          <a:p>
            <a:pPr marL="400050"/>
            <a:r>
              <a:rPr lang="en-US" sz="2400" dirty="0"/>
              <a:t>Phase-3: Hacked into ICS component Vendors’ websites to infect the downloaded software updates</a:t>
            </a:r>
          </a:p>
        </p:txBody>
      </p:sp>
    </p:spTree>
    <p:extLst>
      <p:ext uri="{BB962C8B-B14F-4D97-AF65-F5344CB8AC3E}">
        <p14:creationId xmlns:p14="http://schemas.microsoft.com/office/powerpoint/2010/main" val="76987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84976" cy="864096"/>
          </a:xfrm>
        </p:spPr>
        <p:txBody>
          <a:bodyPr>
            <a:noAutofit/>
          </a:bodyPr>
          <a:lstStyle/>
          <a:p>
            <a:r>
              <a:rPr lang="en-US" sz="3600" u="sng" dirty="0"/>
              <a:t>Dragonfly</a:t>
            </a:r>
            <a:r>
              <a:rPr lang="en-US" sz="3600" dirty="0"/>
              <a:t>: A Trojan Attack for Industrial Espionage</a:t>
            </a:r>
            <a:r>
              <a:rPr lang="en-US" sz="3600" baseline="30000" dirty="0"/>
              <a:t>4 </a:t>
            </a:r>
            <a:r>
              <a:rPr lang="en-US" sz="3600" dirty="0"/>
              <a:t>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5184576"/>
          </a:xfrm>
        </p:spPr>
        <p:txBody>
          <a:bodyPr>
            <a:normAutofit lnSpcReduction="10000"/>
          </a:bodyPr>
          <a:lstStyle/>
          <a:p>
            <a:pPr marL="57150" indent="0">
              <a:buNone/>
            </a:pPr>
            <a:r>
              <a:rPr lang="en-US" sz="2800" dirty="0"/>
              <a:t>Information Stolen:</a:t>
            </a:r>
          </a:p>
          <a:p>
            <a:pPr marL="514350" indent="-457200"/>
            <a:r>
              <a:rPr lang="en-US" sz="2800" dirty="0"/>
              <a:t>Contact lists from Outlook email servers</a:t>
            </a:r>
          </a:p>
          <a:p>
            <a:pPr marL="514350" indent="-457200"/>
            <a:r>
              <a:rPr lang="en-US" sz="2800" dirty="0"/>
              <a:t>Network details for communication with Process Control Networks</a:t>
            </a:r>
          </a:p>
          <a:p>
            <a:pPr marL="514350" indent="-457200"/>
            <a:r>
              <a:rPr lang="en-US" sz="2800" dirty="0"/>
              <a:t>OPC (Ole for Process Control) information</a:t>
            </a:r>
          </a:p>
          <a:p>
            <a:pPr marL="514350" indent="-457200"/>
            <a:r>
              <a:rPr lang="en-US" sz="2800" dirty="0" err="1"/>
              <a:t>Karagany</a:t>
            </a:r>
            <a:r>
              <a:rPr lang="en-US" sz="2800" dirty="0"/>
              <a:t> payload was delivered to some infected computers</a:t>
            </a:r>
          </a:p>
          <a:p>
            <a:pPr marL="914400" lvl="1" indent="-457200"/>
            <a:r>
              <a:rPr lang="en-US" sz="2400" dirty="0"/>
              <a:t>This could steal and send back password files and screen-shots</a:t>
            </a:r>
          </a:p>
          <a:p>
            <a:pPr marL="514350" indent="-457200"/>
            <a:r>
              <a:rPr lang="en-US" sz="2800" dirty="0"/>
              <a:t>A network scanner that looked for SCADA software</a:t>
            </a:r>
          </a:p>
          <a:p>
            <a:pPr marL="514350" indent="-457200"/>
            <a:r>
              <a:rPr lang="en-US" sz="2800" dirty="0"/>
              <a:t>Only espionage was detected; but actual physical damage is very much possible</a:t>
            </a:r>
          </a:p>
        </p:txBody>
      </p:sp>
    </p:spTree>
    <p:extLst>
      <p:ext uri="{BB962C8B-B14F-4D97-AF65-F5344CB8AC3E}">
        <p14:creationId xmlns:p14="http://schemas.microsoft.com/office/powerpoint/2010/main" val="6370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Types of Malware: Spyware/Adware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040560"/>
          </a:xfrm>
        </p:spPr>
        <p:txBody>
          <a:bodyPr>
            <a:normAutofit fontScale="92500" lnSpcReduction="10000"/>
          </a:bodyPr>
          <a:lstStyle/>
          <a:p>
            <a:pPr marL="400050"/>
            <a:r>
              <a:rPr lang="en-US" sz="2800" dirty="0"/>
              <a:t>Monitors User’s activity for marketing purposes</a:t>
            </a:r>
          </a:p>
          <a:p>
            <a:pPr marL="400050"/>
            <a:r>
              <a:rPr lang="en-US" sz="2800" dirty="0"/>
              <a:t>Keeps track of web searches done by a user</a:t>
            </a:r>
          </a:p>
          <a:p>
            <a:pPr marL="800100" lvl="1"/>
            <a:r>
              <a:rPr lang="en-US" sz="2400" dirty="0"/>
              <a:t>Displays advertisements relevant to a user’s interests</a:t>
            </a:r>
          </a:p>
          <a:p>
            <a:pPr marL="400050"/>
            <a:r>
              <a:rPr lang="en-US" sz="2800" dirty="0"/>
              <a:t>Can collect any type of information from the system:</a:t>
            </a:r>
          </a:p>
          <a:p>
            <a:pPr marL="800100" lvl="1"/>
            <a:r>
              <a:rPr lang="en-US" sz="2400" dirty="0"/>
              <a:t>Internet surfing histories, logins, bank account information</a:t>
            </a:r>
          </a:p>
          <a:p>
            <a:pPr marL="400050"/>
            <a:r>
              <a:rPr lang="en-US" sz="2800" dirty="0"/>
              <a:t>Not a virus: Infected systems do not seek to infect others</a:t>
            </a:r>
          </a:p>
          <a:p>
            <a:pPr marL="400050"/>
            <a:r>
              <a:rPr lang="en-US" sz="2800" dirty="0"/>
              <a:t>Some of them disable firewalls, letting more malware in</a:t>
            </a:r>
          </a:p>
          <a:p>
            <a:pPr marL="400050"/>
            <a:r>
              <a:rPr lang="en-US" sz="2800" dirty="0"/>
              <a:t>Lot of anti-spyware products available</a:t>
            </a:r>
          </a:p>
          <a:p>
            <a:pPr marL="400050"/>
            <a:r>
              <a:rPr lang="en-US" sz="2800" dirty="0" err="1"/>
              <a:t>Germeny</a:t>
            </a:r>
            <a:r>
              <a:rPr lang="en-US" sz="2800" dirty="0"/>
              <a:t> and Switzerland have laws regulating the types of spyware that is permitted</a:t>
            </a:r>
          </a:p>
          <a:p>
            <a:pPr marL="800100" lvl="1"/>
            <a:r>
              <a:rPr lang="en-US" sz="2400" dirty="0" err="1"/>
              <a:t>Vizio</a:t>
            </a:r>
            <a:r>
              <a:rPr lang="en-US" sz="2400" dirty="0"/>
              <a:t> smart TV manufacturer has a spyware recording what all you watch on their TVs (Fined by FTC in Feb 2017)</a:t>
            </a:r>
          </a:p>
          <a:p>
            <a:pPr marL="400050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169808"/>
            <a:ext cx="186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</a:t>
            </a:r>
          </a:p>
        </p:txBody>
      </p:sp>
    </p:spTree>
    <p:extLst>
      <p:ext uri="{BB962C8B-B14F-4D97-AF65-F5344CB8AC3E}">
        <p14:creationId xmlns:p14="http://schemas.microsoft.com/office/powerpoint/2010/main" val="395920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Phishing and Water-Hole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784976" cy="5184576"/>
          </a:xfrm>
        </p:spPr>
        <p:txBody>
          <a:bodyPr/>
          <a:lstStyle/>
          <a:p>
            <a:r>
              <a:rPr lang="en-US" dirty="0"/>
              <a:t>Phishing</a:t>
            </a:r>
          </a:p>
          <a:p>
            <a:pPr lvl="1"/>
            <a:r>
              <a:rPr lang="en-US" dirty="0"/>
              <a:t>Most wide-spread cybercrime these days</a:t>
            </a:r>
          </a:p>
          <a:p>
            <a:pPr lvl="1"/>
            <a:r>
              <a:rPr lang="en-US" dirty="0"/>
              <a:t>Works because attackers play mind tricks with victims</a:t>
            </a:r>
          </a:p>
          <a:p>
            <a:pPr lvl="1"/>
            <a:r>
              <a:rPr lang="en-US" dirty="0"/>
              <a:t>2014 FIFA: </a:t>
            </a:r>
          </a:p>
          <a:p>
            <a:pPr lvl="2"/>
            <a:r>
              <a:rPr lang="en-US" dirty="0"/>
              <a:t>fake </a:t>
            </a:r>
            <a:r>
              <a:rPr lang="en-US" dirty="0" err="1"/>
              <a:t>fifa</a:t>
            </a:r>
            <a:r>
              <a:rPr lang="en-US" dirty="0"/>
              <a:t> website asked people to sign petition supporting Uruguay Luis Albert Suarez</a:t>
            </a:r>
          </a:p>
          <a:p>
            <a:pPr lvl="2"/>
            <a:r>
              <a:rPr lang="en-US" dirty="0"/>
              <a:t>Asked name, country, mobile#, and email id</a:t>
            </a:r>
          </a:p>
          <a:p>
            <a:pPr lvl="1"/>
            <a:r>
              <a:rPr lang="en-US" dirty="0"/>
              <a:t>Attackers send emails from </a:t>
            </a:r>
            <a:r>
              <a:rPr lang="en-US" dirty="0" err="1"/>
              <a:t>victims’s</a:t>
            </a:r>
            <a:r>
              <a:rPr lang="en-US" dirty="0"/>
              <a:t> friends</a:t>
            </a:r>
          </a:p>
          <a:p>
            <a:pPr lvl="1"/>
            <a:r>
              <a:rPr lang="en-US" dirty="0"/>
              <a:t>Constantly evolving: Mobile device phishing (rising recently)</a:t>
            </a:r>
          </a:p>
        </p:txBody>
      </p:sp>
    </p:spTree>
    <p:extLst>
      <p:ext uri="{BB962C8B-B14F-4D97-AF65-F5344CB8AC3E}">
        <p14:creationId xmlns:p14="http://schemas.microsoft.com/office/powerpoint/2010/main" val="120923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Cyber-Threats to Business Enterprise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US" sz="2800" dirty="0"/>
              <a:t>Manufacturing is the 2</a:t>
            </a:r>
            <a:r>
              <a:rPr lang="en-US" sz="2800" baseline="30000" dirty="0"/>
              <a:t>nd</a:t>
            </a:r>
            <a:r>
              <a:rPr lang="en-US" sz="2800" dirty="0"/>
              <a:t> most attacked industry behind healthcare (2015)</a:t>
            </a:r>
            <a:r>
              <a:rPr lang="en-US" sz="2800" baseline="30000" dirty="0"/>
              <a:t>1</a:t>
            </a:r>
          </a:p>
          <a:p>
            <a:r>
              <a:rPr lang="en-US" sz="2800" dirty="0"/>
              <a:t>Exposure has increased: Networking of Industrial Control Systems:</a:t>
            </a:r>
          </a:p>
          <a:p>
            <a:pPr lvl="1"/>
            <a:r>
              <a:rPr lang="en-US" sz="2400" dirty="0"/>
              <a:t>Smart devices on floor</a:t>
            </a:r>
          </a:p>
          <a:p>
            <a:pPr lvl="1"/>
            <a:r>
              <a:rPr lang="en-US" sz="2400" dirty="0"/>
              <a:t>Distributed manufacturing facilities</a:t>
            </a:r>
          </a:p>
          <a:p>
            <a:pPr lvl="1"/>
            <a:r>
              <a:rPr lang="en-US" sz="2400" dirty="0"/>
              <a:t>Integrated enterprise-wide IT+OT Systems</a:t>
            </a:r>
          </a:p>
          <a:p>
            <a:pPr lvl="1"/>
            <a:r>
              <a:rPr lang="en-US" sz="2400" dirty="0"/>
              <a:t>Widely distributed supply-chain operations</a:t>
            </a:r>
          </a:p>
          <a:p>
            <a:pPr lvl="1"/>
            <a:r>
              <a:rPr lang="en-US" sz="2400" dirty="0"/>
              <a:t>Extensive internet connectivity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20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4000" dirty="0"/>
              <a:t>Phishing and Water-Hole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51845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Spear Phishing</a:t>
            </a:r>
          </a:p>
          <a:p>
            <a:pPr lvl="1"/>
            <a:r>
              <a:rPr lang="en-US" dirty="0"/>
              <a:t>Targets the user via his/her trusted links (frequently visited friends/websites)</a:t>
            </a:r>
          </a:p>
          <a:p>
            <a:r>
              <a:rPr lang="en-US" dirty="0"/>
              <a:t>Waterhole attacks</a:t>
            </a:r>
          </a:p>
          <a:p>
            <a:pPr lvl="1"/>
            <a:r>
              <a:rPr lang="en-US" dirty="0"/>
              <a:t>Attacker investigates the victim to find his/her behavior</a:t>
            </a:r>
          </a:p>
          <a:p>
            <a:pPr lvl="1"/>
            <a:r>
              <a:rPr lang="en-US" dirty="0"/>
              <a:t>Sends links to fake/infected websites (music, golf, movies?)</a:t>
            </a:r>
          </a:p>
          <a:p>
            <a:r>
              <a:rPr lang="en-US" dirty="0"/>
              <a:t>91% attacks begin with Phishing/Spear Phishing</a:t>
            </a:r>
          </a:p>
          <a:p>
            <a:r>
              <a:rPr lang="en-US" dirty="0" err="1"/>
              <a:t>RSA’a</a:t>
            </a:r>
            <a:r>
              <a:rPr lang="en-US" dirty="0"/>
              <a:t> parent company EMC has been a victim (2011)</a:t>
            </a:r>
          </a:p>
          <a:p>
            <a:pPr lvl="1"/>
            <a:r>
              <a:rPr lang="en-US" dirty="0"/>
              <a:t>Email to 4 employees had attachment  “2011 Recruitment Plan.xls”</a:t>
            </a:r>
          </a:p>
          <a:p>
            <a:pPr lvl="1"/>
            <a:r>
              <a:rPr lang="en-US" dirty="0"/>
              <a:t>Attackers gained access to company’s anti-attack products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6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rmAutofit/>
          </a:bodyPr>
          <a:lstStyle/>
          <a:p>
            <a:r>
              <a:rPr lang="en-US" sz="4000" dirty="0"/>
              <a:t>Denial of Service Cyber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5040560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Make a server dysfunctional by flooding it with messages</a:t>
            </a:r>
          </a:p>
          <a:p>
            <a:pPr marL="514350" indent="-457200"/>
            <a:r>
              <a:rPr lang="en-US" sz="2800" dirty="0"/>
              <a:t>Its like crowding a gate by unnecessary traffic so that real traffic cannot get through</a:t>
            </a:r>
          </a:p>
          <a:p>
            <a:pPr marL="514350" indent="-457200"/>
            <a:r>
              <a:rPr lang="en-US" sz="2800" dirty="0"/>
              <a:t>In 2015 botnets were used to attack Banks to extract ransom</a:t>
            </a:r>
          </a:p>
          <a:p>
            <a:pPr marL="514350" indent="-457200"/>
            <a:r>
              <a:rPr lang="en-US" sz="2800" dirty="0"/>
              <a:t>Firewalls routers and switches can be used to defend against </a:t>
            </a:r>
            <a:r>
              <a:rPr lang="en-US" sz="2800" dirty="0" err="1"/>
              <a:t>DoS</a:t>
            </a:r>
            <a:r>
              <a:rPr lang="en-US" sz="2800" dirty="0"/>
              <a:t> attacks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6169808"/>
            <a:ext cx="186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</a:t>
            </a:r>
          </a:p>
        </p:txBody>
      </p:sp>
    </p:spTree>
    <p:extLst>
      <p:ext uri="{BB962C8B-B14F-4D97-AF65-F5344CB8AC3E}">
        <p14:creationId xmlns:p14="http://schemas.microsoft.com/office/powerpoint/2010/main" val="1018468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rmAutofit/>
          </a:bodyPr>
          <a:lstStyle/>
          <a:p>
            <a:r>
              <a:rPr lang="en-US" sz="4000" dirty="0"/>
              <a:t>Denial of Service Cyber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579892" cy="5040560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Brown’s Ferry3 PLC Failure</a:t>
            </a:r>
          </a:p>
          <a:p>
            <a:pPr marL="514350" indent="-457200"/>
            <a:r>
              <a:rPr lang="en-US" sz="2800" dirty="0"/>
              <a:t>In August 2006 TVA was forced to manually shut down one of their plant’s two reactors</a:t>
            </a:r>
          </a:p>
          <a:p>
            <a:pPr marL="514350" indent="-457200"/>
            <a:r>
              <a:rPr lang="en-US" sz="2800" dirty="0"/>
              <a:t>Unresponsive PLCs caused two water pumps to fail</a:t>
            </a:r>
          </a:p>
          <a:p>
            <a:pPr marL="514350" indent="-457200"/>
            <a:r>
              <a:rPr lang="en-US" sz="2800" dirty="0"/>
              <a:t>Testing on the failed PLCs discovered they would crash when they encountered excessive network traffic</a:t>
            </a:r>
          </a:p>
          <a:p>
            <a:pPr marL="514350" indent="-457200"/>
            <a:r>
              <a:rPr lang="en-US" sz="2800" dirty="0"/>
              <a:t>A condition for which PLCs are rarely tested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6169808"/>
            <a:ext cx="186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borrowed from: </a:t>
            </a:r>
          </a:p>
        </p:txBody>
      </p:sp>
    </p:spTree>
    <p:extLst>
      <p:ext uri="{BB962C8B-B14F-4D97-AF65-F5344CB8AC3E}">
        <p14:creationId xmlns:p14="http://schemas.microsoft.com/office/powerpoint/2010/main" val="342057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4D83-CE49-E14E-8874-0FD73FA9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Integrated IT + OT</a:t>
            </a:r>
          </a:p>
        </p:txBody>
      </p:sp>
      <p:pic>
        <p:nvPicPr>
          <p:cNvPr id="4" name="Picture 3" descr="Me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60A87915-9B5C-5147-9B86-A5B9E18F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8" y="2276872"/>
            <a:ext cx="8452084" cy="3491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EA310-501D-8F43-8DC1-9325963E4F49}"/>
              </a:ext>
            </a:extLst>
          </p:cNvPr>
          <p:cNvSpPr txBox="1"/>
          <p:nvPr/>
        </p:nvSpPr>
        <p:spPr>
          <a:xfrm>
            <a:off x="1375323" y="1397967"/>
            <a:ext cx="639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Information Technology + Operational Technology</a:t>
            </a:r>
          </a:p>
        </p:txBody>
      </p:sp>
    </p:spTree>
    <p:extLst>
      <p:ext uri="{BB962C8B-B14F-4D97-AF65-F5344CB8AC3E}">
        <p14:creationId xmlns:p14="http://schemas.microsoft.com/office/powerpoint/2010/main" val="20010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4000" dirty="0"/>
              <a:t>Most Attacked Industries (2018)</a:t>
            </a:r>
            <a:r>
              <a:rPr lang="en-US" sz="4000" baseline="30000" dirty="0"/>
              <a:t>1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Healthcare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5 major attacks in 2015; ~100 million records stolen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They bring high price on black market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Typically contain: SSN, Credit Card data, employment data, medical history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Used to launch spear phishing attacks, steal medical identities, commit fraud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Manufacturing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Automotive, Pharma, electronics and textile industries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Stealing IP is typically the main intent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Attackers also want to learn vulnerabilities in a “connected” car or electronic device</a:t>
            </a:r>
          </a:p>
        </p:txBody>
      </p:sp>
    </p:spTree>
    <p:extLst>
      <p:ext uri="{BB962C8B-B14F-4D97-AF65-F5344CB8AC3E}">
        <p14:creationId xmlns:p14="http://schemas.microsoft.com/office/powerpoint/2010/main" val="81797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4000" dirty="0"/>
              <a:t>Most Attacked Industries (2018)</a:t>
            </a:r>
            <a:r>
              <a:rPr lang="en-US" sz="4000" baseline="30000" dirty="0"/>
              <a:t>1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Financial Services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Major breaches in the past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Lot of work done to make infrastructure secure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Mobile devices have increased the vulnerability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Malicious attachments made ~40% of attacks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Government (Personnel data)</a:t>
            </a:r>
          </a:p>
          <a:p>
            <a:pPr marL="914400" lvl="1" indent="-514350">
              <a:buFont typeface="+mj-lt"/>
              <a:buAutoNum type="arabicPeriod" startAt="3"/>
            </a:pPr>
            <a:r>
              <a:rPr lang="en-US" sz="2400" dirty="0"/>
              <a:t>OPM breach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Transportation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Airlines, shipping, trains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Mainly driven by political or financial gain</a:t>
            </a:r>
          </a:p>
        </p:txBody>
      </p:sp>
    </p:spTree>
    <p:extLst>
      <p:ext uri="{BB962C8B-B14F-4D97-AF65-F5344CB8AC3E}">
        <p14:creationId xmlns:p14="http://schemas.microsoft.com/office/powerpoint/2010/main" val="320832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4000" dirty="0"/>
              <a:t>Incidents Reported to ICS-CERT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857403"/>
          </a:xfrm>
        </p:spPr>
        <p:txBody>
          <a:bodyPr>
            <a:normAutofit/>
          </a:bodyPr>
          <a:lstStyle/>
          <a:p>
            <a:r>
              <a:rPr lang="en-US" sz="2400" dirty="0"/>
              <a:t>ICS-CERT is a DHS organization, focuses on reducing risk for critical </a:t>
            </a:r>
            <a:r>
              <a:rPr lang="en-US" sz="2400" dirty="0" err="1"/>
              <a:t>infrastruture</a:t>
            </a:r>
            <a:r>
              <a:rPr lang="en-US" sz="2400" dirty="0"/>
              <a:t> (ICS Cyber Emergency Response Team)</a:t>
            </a:r>
          </a:p>
          <a:p>
            <a:r>
              <a:rPr lang="en-US" sz="2400" dirty="0"/>
              <a:t>System owners can report security incidents within their ICS and obtain advice about mitigating it</a:t>
            </a:r>
          </a:p>
          <a:p>
            <a:r>
              <a:rPr lang="en-US" sz="2400" dirty="0"/>
              <a:t>ICS-CERT also publishes advisories about Vulnerabilities</a:t>
            </a:r>
          </a:p>
          <a:p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31450"/>
            <a:ext cx="4339240" cy="26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6433591"/>
            <a:ext cx="3915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NIST Special Publication 800 82 Rev2</a:t>
            </a:r>
          </a:p>
        </p:txBody>
      </p:sp>
      <p:pic>
        <p:nvPicPr>
          <p:cNvPr id="1026" name="Picture 2" descr="global cost of ransomware attacks 2020">
            <a:extLst>
              <a:ext uri="{FF2B5EF4-FFF2-40B4-BE49-F238E27FC236}">
                <a16:creationId xmlns:a16="http://schemas.microsoft.com/office/drawing/2014/main" id="{4656F5B5-ACF8-EE4C-9CF4-FC0D5CD6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72" y="3020951"/>
            <a:ext cx="3194946" cy="311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4000" dirty="0"/>
              <a:t>Who are the Attackers (2018)</a:t>
            </a:r>
            <a:r>
              <a:rPr lang="en-US" sz="4000" baseline="30000" dirty="0"/>
              <a:t>1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US" sz="2800" dirty="0"/>
              <a:t>Insiders (60%)</a:t>
            </a:r>
          </a:p>
          <a:p>
            <a:pPr lvl="1"/>
            <a:r>
              <a:rPr lang="en-US" sz="2400" dirty="0"/>
              <a:t>Have physical or remote access to assets</a:t>
            </a:r>
          </a:p>
          <a:p>
            <a:pPr lvl="1"/>
            <a:r>
              <a:rPr lang="en-US" sz="2400" dirty="0"/>
              <a:t>Malicious Insiders (44%)</a:t>
            </a:r>
          </a:p>
          <a:p>
            <a:pPr lvl="2"/>
            <a:r>
              <a:rPr lang="en-US" dirty="0"/>
              <a:t>Steal content intentionally</a:t>
            </a:r>
          </a:p>
          <a:p>
            <a:pPr lvl="1"/>
            <a:r>
              <a:rPr lang="en-US" sz="2400" dirty="0"/>
              <a:t>Inadvertent Actors (16%)</a:t>
            </a:r>
          </a:p>
          <a:p>
            <a:pPr lvl="2"/>
            <a:r>
              <a:rPr lang="en-US" dirty="0"/>
              <a:t>Mistakenly let Intruders into the system</a:t>
            </a:r>
          </a:p>
          <a:p>
            <a:pPr lvl="2"/>
            <a:r>
              <a:rPr lang="en-US" dirty="0"/>
              <a:t>Employee education is very important to stop this</a:t>
            </a:r>
          </a:p>
          <a:p>
            <a:r>
              <a:rPr lang="en-US" sz="2800" dirty="0"/>
              <a:t>Outsiders (40%)</a:t>
            </a:r>
          </a:p>
          <a:p>
            <a:pPr lvl="1"/>
            <a:r>
              <a:rPr lang="en-US" sz="2400" dirty="0"/>
              <a:t>Malicious attackers who are after specific content</a:t>
            </a:r>
          </a:p>
          <a:p>
            <a:pPr lvl="1"/>
            <a:r>
              <a:rPr lang="en-US" sz="2400" dirty="0"/>
              <a:t>Hackers looking for vulnerabilities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834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4000" dirty="0"/>
              <a:t>Causes of Security Incidents (2018)</a:t>
            </a:r>
            <a:r>
              <a:rPr lang="en-US" sz="4000" baseline="30000" dirty="0"/>
              <a:t>1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800" dirty="0"/>
              <a:t>Unauthorized Access (45%)</a:t>
            </a:r>
          </a:p>
          <a:p>
            <a:pPr marL="914400" lvl="1" indent="-457200"/>
            <a:r>
              <a:rPr lang="en-US" sz="2400" dirty="0"/>
              <a:t>Gained primarily via Phishing Attacks</a:t>
            </a:r>
          </a:p>
          <a:p>
            <a:pPr marL="514350" indent="-457200"/>
            <a:r>
              <a:rPr lang="en-US" sz="2800" dirty="0"/>
              <a:t>Malicious Code (29%)</a:t>
            </a:r>
          </a:p>
          <a:p>
            <a:pPr marL="914400" lvl="1" indent="-457200"/>
            <a:r>
              <a:rPr lang="en-US" sz="2400" dirty="0"/>
              <a:t>Downloads from infected sites</a:t>
            </a:r>
          </a:p>
          <a:p>
            <a:pPr marL="514350" indent="-457200"/>
            <a:r>
              <a:rPr lang="en-US" sz="2800" dirty="0"/>
              <a:t>Sustained Probe/Scan (16%)</a:t>
            </a:r>
          </a:p>
          <a:p>
            <a:pPr marL="914400" lvl="1" indent="-457200"/>
            <a:r>
              <a:rPr lang="en-US" sz="2400" dirty="0"/>
              <a:t>Intentional espionage</a:t>
            </a:r>
          </a:p>
          <a:p>
            <a:pPr marL="514350" indent="-457200"/>
            <a:r>
              <a:rPr lang="en-US" sz="2800" dirty="0"/>
              <a:t>Suspicious Activity (6%)</a:t>
            </a:r>
          </a:p>
          <a:p>
            <a:pPr marL="514350" indent="-457200"/>
            <a:r>
              <a:rPr lang="en-US" sz="2800" dirty="0"/>
              <a:t>Credentials Abuse (3%)</a:t>
            </a:r>
          </a:p>
        </p:txBody>
      </p:sp>
    </p:spTree>
    <p:extLst>
      <p:ext uri="{BB962C8B-B14F-4D97-AF65-F5344CB8AC3E}">
        <p14:creationId xmlns:p14="http://schemas.microsoft.com/office/powerpoint/2010/main" val="408964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28525</TotalTime>
  <Words>1972</Words>
  <Application>Microsoft Macintosh PowerPoint</Application>
  <PresentationFormat>On-screen Show (4:3)</PresentationFormat>
  <Paragraphs>245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Cybersecurity: Overview</vt:lpstr>
      <vt:lpstr>Digital Data is Valuable: It is Everywhere</vt:lpstr>
      <vt:lpstr>Cyber-Threats to Business Enterprise</vt:lpstr>
      <vt:lpstr>Integrated IT + OT</vt:lpstr>
      <vt:lpstr>Most Attacked Industries (2018)1 </vt:lpstr>
      <vt:lpstr>Most Attacked Industries (2018)1 </vt:lpstr>
      <vt:lpstr>Incidents Reported to ICS-CERT</vt:lpstr>
      <vt:lpstr>Who are the Attackers (2018)1 </vt:lpstr>
      <vt:lpstr>Causes of Security Incidents (2018)1 </vt:lpstr>
      <vt:lpstr>Main Types of Cyber Attacks </vt:lpstr>
      <vt:lpstr>Main Types of Cyber Attacks: Malware (1)</vt:lpstr>
      <vt:lpstr>Malware Scan: this computer: Three months after cleaning</vt:lpstr>
      <vt:lpstr>Types of Malware: Virus</vt:lpstr>
      <vt:lpstr>Malware: Virus</vt:lpstr>
      <vt:lpstr>Malware: Virus</vt:lpstr>
      <vt:lpstr>Types of Malware: Worm</vt:lpstr>
      <vt:lpstr>An Example Worm: SirCam (~2001)</vt:lpstr>
      <vt:lpstr>An Example Worm: StuxNet (~2010)</vt:lpstr>
      <vt:lpstr>PowerPoint Presentation</vt:lpstr>
      <vt:lpstr>Stuxnet: A Worm: How did it work?</vt:lpstr>
      <vt:lpstr>Types of Malware: Trojans</vt:lpstr>
      <vt:lpstr>A Typical Banking Trojan</vt:lpstr>
      <vt:lpstr>PowerPoint Presentation</vt:lpstr>
      <vt:lpstr>PowerPoint Presentation</vt:lpstr>
      <vt:lpstr>Dragonfly: A Trojan Attack for Industrial Espionage4</vt:lpstr>
      <vt:lpstr>Dragonfly: A Trojan Attack for Industrial Espionage4 (2)</vt:lpstr>
      <vt:lpstr>Dragonfly: A Trojan Attack for Industrial Espionage4 (3)</vt:lpstr>
      <vt:lpstr>Types of Malware: Spyware/Adware</vt:lpstr>
      <vt:lpstr>Phishing and Water-Hole Attacks</vt:lpstr>
      <vt:lpstr>Phishing and Water-Hole Attacks</vt:lpstr>
      <vt:lpstr>Denial of Service Cyber Attacks</vt:lpstr>
      <vt:lpstr>Denial of Service Cyber Attacks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Issues for Advanced Manufacturing</dc:title>
  <dc:creator>rbhstnsg</dc:creator>
  <cp:lastModifiedBy>Bhatnagar, Raj (bhatnark)</cp:lastModifiedBy>
  <cp:revision>258</cp:revision>
  <dcterms:created xsi:type="dcterms:W3CDTF">2017-06-30T23:59:59Z</dcterms:created>
  <dcterms:modified xsi:type="dcterms:W3CDTF">2021-10-12T17:09:33Z</dcterms:modified>
</cp:coreProperties>
</file>